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</p:sldMasterIdLst>
  <p:notesMasterIdLst>
    <p:notesMasterId r:id="rId65"/>
  </p:notesMasterIdLst>
  <p:handoutMasterIdLst>
    <p:handoutMasterId r:id="rId66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85" r:id="rId14"/>
    <p:sldId id="291" r:id="rId15"/>
    <p:sldId id="293" r:id="rId16"/>
    <p:sldId id="296" r:id="rId17"/>
    <p:sldId id="290" r:id="rId18"/>
    <p:sldId id="297" r:id="rId19"/>
    <p:sldId id="299" r:id="rId20"/>
    <p:sldId id="300" r:id="rId21"/>
    <p:sldId id="289" r:id="rId22"/>
    <p:sldId id="301" r:id="rId23"/>
    <p:sldId id="302" r:id="rId24"/>
    <p:sldId id="265" r:id="rId25"/>
    <p:sldId id="306" r:id="rId26"/>
    <p:sldId id="308" r:id="rId27"/>
    <p:sldId id="311" r:id="rId28"/>
    <p:sldId id="313" r:id="rId29"/>
    <p:sldId id="314" r:id="rId30"/>
    <p:sldId id="317" r:id="rId31"/>
    <p:sldId id="312" r:id="rId32"/>
    <p:sldId id="315" r:id="rId33"/>
    <p:sldId id="316" r:id="rId34"/>
    <p:sldId id="266" r:id="rId35"/>
    <p:sldId id="309" r:id="rId36"/>
    <p:sldId id="318" r:id="rId37"/>
    <p:sldId id="310" r:id="rId38"/>
    <p:sldId id="332" r:id="rId39"/>
    <p:sldId id="345" r:id="rId40"/>
    <p:sldId id="344" r:id="rId41"/>
    <p:sldId id="321" r:id="rId42"/>
    <p:sldId id="343" r:id="rId43"/>
    <p:sldId id="331" r:id="rId44"/>
    <p:sldId id="267" r:id="rId45"/>
    <p:sldId id="322" r:id="rId46"/>
    <p:sldId id="323" r:id="rId47"/>
    <p:sldId id="326" r:id="rId48"/>
    <p:sldId id="327" r:id="rId49"/>
    <p:sldId id="346" r:id="rId50"/>
    <p:sldId id="347" r:id="rId51"/>
    <p:sldId id="348" r:id="rId52"/>
    <p:sldId id="349" r:id="rId53"/>
    <p:sldId id="324" r:id="rId54"/>
    <p:sldId id="325" r:id="rId55"/>
    <p:sldId id="328" r:id="rId56"/>
    <p:sldId id="329" r:id="rId57"/>
    <p:sldId id="341" r:id="rId58"/>
    <p:sldId id="342" r:id="rId59"/>
    <p:sldId id="340" r:id="rId60"/>
    <p:sldId id="351" r:id="rId61"/>
    <p:sldId id="268" r:id="rId62"/>
    <p:sldId id="335" r:id="rId63"/>
    <p:sldId id="339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85"/>
            <p14:sldId id="291"/>
            <p14:sldId id="293"/>
            <p14:sldId id="296"/>
            <p14:sldId id="290"/>
            <p14:sldId id="297"/>
            <p14:sldId id="299"/>
            <p14:sldId id="300"/>
            <p14:sldId id="289"/>
            <p14:sldId id="301"/>
            <p14:sldId id="302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3"/>
            <p14:sldId id="314"/>
            <p14:sldId id="317"/>
            <p14:sldId id="312"/>
            <p14:sldId id="315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8"/>
            <p14:sldId id="310"/>
            <p14:sldId id="332"/>
            <p14:sldId id="345"/>
            <p14:sldId id="344"/>
            <p14:sldId id="321"/>
            <p14:sldId id="343"/>
            <p14:sldId id="331"/>
          </p14:sldIdLst>
        </p14:section>
        <p14:section name="Results" id="{5B17287C-7483-4C49-84C7-5A2A17A5A610}">
          <p14:sldIdLst>
            <p14:sldId id="267"/>
            <p14:sldId id="322"/>
            <p14:sldId id="323"/>
            <p14:sldId id="326"/>
            <p14:sldId id="327"/>
            <p14:sldId id="346"/>
            <p14:sldId id="347"/>
            <p14:sldId id="348"/>
            <p14:sldId id="349"/>
            <p14:sldId id="324"/>
            <p14:sldId id="325"/>
            <p14:sldId id="328"/>
            <p14:sldId id="329"/>
            <p14:sldId id="341"/>
            <p14:sldId id="342"/>
            <p14:sldId id="340"/>
            <p14:sldId id="351"/>
          </p14:sldIdLst>
        </p14:section>
        <p14:section name="Future and concl." id="{8CCF7C13-69FF-45C7-84EA-961B7886FD2A}">
          <p14:sldIdLst>
            <p14:sldId id="268"/>
            <p14:sldId id="335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5" autoAdjust="0"/>
    <p:restoredTop sz="85820" autoAdjust="0"/>
  </p:normalViewPr>
  <p:slideViewPr>
    <p:cSldViewPr snapToGrid="0" snapToObjects="1">
      <p:cViewPr varScale="1">
        <p:scale>
          <a:sx n="106" d="100"/>
          <a:sy n="106" d="100"/>
        </p:scale>
        <p:origin x="120" y="144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  <a:p>
            <a:r>
              <a:rPr lang="en-US" dirty="0"/>
              <a:t>Policy still uses discrete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Robot can move omnidirectionally.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06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1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5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printed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discounted reward of a state. </a:t>
            </a:r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tic tac toe, there are values for each of 19,683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imagine a game of tic-tac-toe as shown in Figure 6.2. Each of the nine spaces can take one of three values (blank, X, or O) so the game has 39 = 19, 683 possible states (although some states are not achievable as the game would end once a player gets three in a row). Given a particular state, the Q-function returns the quality, i.e. predicted goodness, of each possible action the player could take. Therefore, the optimal action to take is simply the one with the highest Q-value.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max_a</a:t>
            </a:r>
            <a:r>
              <a:rPr lang="en-US" dirty="0"/>
              <a:t>’, s’, 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24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theta^-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Network-Based Robotic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dirty="0"/>
              <a:t>Master’s Thesis</a:t>
            </a:r>
          </a:p>
          <a:p>
            <a:r>
              <a:rPr lang="en-US" dirty="0"/>
              <a:t>Justin 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June 8, 2018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Allows G</a:t>
            </a:r>
            <a:r>
              <a:rPr lang="en-US" baseline="-25000" dirty="0"/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converge for environments with no maximum time step.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Model-free, off-policy algorithm that estimates the Q-function of the environment.</a:t>
            </a:r>
          </a:p>
          <a:p>
            <a:r>
              <a:rPr lang="en-US" dirty="0"/>
              <a:t>Q-function represents the ”quality” of every possible action in every possible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48B8B-D004-451F-AE0C-2FF87579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17" y="1231906"/>
            <a:ext cx="2660929" cy="26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8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Tabular Q-learning methods use a 2-D matrix to represent the Q-function.</a:t>
            </a:r>
          </a:p>
          <a:p>
            <a:r>
              <a:rPr lang="en-US" dirty="0"/>
              <a:t>Iteratively calculated using the Bellman equation.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17FA44-3436-461D-802E-4D3C4718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26109"/>
              </p:ext>
            </p:extLst>
          </p:nvPr>
        </p:nvGraphicFramePr>
        <p:xfrm>
          <a:off x="5081047" y="539749"/>
          <a:ext cx="3883741" cy="4125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3245945295"/>
                    </a:ext>
                  </a:extLst>
                </a:gridCol>
                <a:gridCol w="1200923">
                  <a:extLst>
                    <a:ext uri="{9D8B030D-6E8A-4147-A177-3AD203B41FA5}">
                      <a16:colId xmlns:a16="http://schemas.microsoft.com/office/drawing/2014/main" val="1058437913"/>
                    </a:ext>
                  </a:extLst>
                </a:gridCol>
                <a:gridCol w="1113568">
                  <a:extLst>
                    <a:ext uri="{9D8B030D-6E8A-4147-A177-3AD203B41FA5}">
                      <a16:colId xmlns:a16="http://schemas.microsoft.com/office/drawing/2014/main" val="1624997102"/>
                    </a:ext>
                  </a:extLst>
                </a:gridCol>
                <a:gridCol w="1081570">
                  <a:extLst>
                    <a:ext uri="{9D8B030D-6E8A-4147-A177-3AD203B41FA5}">
                      <a16:colId xmlns:a16="http://schemas.microsoft.com/office/drawing/2014/main" val="331332230"/>
                    </a:ext>
                  </a:extLst>
                </a:gridCol>
              </a:tblGrid>
              <a:tr h="48602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64619"/>
                  </a:ext>
                </a:extLst>
              </a:tr>
              <a:tr h="1213183">
                <a:tc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top left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top middle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60448"/>
                  </a:ext>
                </a:extLst>
              </a:tr>
              <a:tr h="121318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-4.3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0846"/>
                  </a:ext>
                </a:extLst>
              </a:tr>
              <a:tr h="1213183">
                <a:tc v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541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1D4CD17-5312-4530-99D8-13CA3DC4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88795" y="3557172"/>
            <a:ext cx="908473" cy="914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64327-F971-400B-97DA-8F696D41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85593" y="2378303"/>
            <a:ext cx="908473" cy="914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ED5607-8E89-4FF2-9E0C-4D266830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46" y="3397738"/>
            <a:ext cx="4732307" cy="3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BAD5-7EF9-4684-918B-DA1CF42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Q-Learning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51847-310F-4A77-BC9C-4BD35105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practical for large state or action spaces. </a:t>
            </a:r>
          </a:p>
          <a:p>
            <a:pPr lvl="1"/>
            <a:r>
              <a:rPr lang="en-US" dirty="0"/>
              <a:t>(# of Q table elements) = (# of states) x (# of actions)</a:t>
            </a:r>
          </a:p>
          <a:p>
            <a:pPr lvl="1"/>
            <a:endParaRPr lang="en-US" dirty="0"/>
          </a:p>
          <a:p>
            <a:r>
              <a:rPr lang="en-US" dirty="0"/>
              <a:t>Not practical for continuous state or action spaces. </a:t>
            </a:r>
          </a:p>
          <a:p>
            <a:endParaRPr lang="en-US" dirty="0"/>
          </a:p>
          <a:p>
            <a:r>
              <a:rPr lang="en-US" dirty="0"/>
              <a:t>Cannot generalize learnings. Must explore all (state, action) combinations. Expensive!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43C4B-3ABF-4A69-8E88-46B8D973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3D43-A48E-4AEF-848E-826E2102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710B-F65F-4EC9-B4D2-BE7683DF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0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r>
              <a:rPr lang="en-US" dirty="0"/>
              <a:t>Can determine Q for continuous state/action spaces.</a:t>
            </a:r>
          </a:p>
          <a:p>
            <a:r>
              <a:rPr lang="en-US" dirty="0"/>
              <a:t>Replace the Q table with artificial neural network (ANN) to allow generalization.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DQN ANN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 state and action.</a:t>
            </a:r>
          </a:p>
          <a:p>
            <a:r>
              <a:rPr lang="en-US" dirty="0"/>
              <a:t>Outputs: Q-value.</a:t>
            </a:r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Loss function: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F43F7-22F0-4EEA-810E-DC30466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2849677"/>
            <a:ext cx="4433888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AE1DB-6073-4D88-BE12-B68B10180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56" y="4013404"/>
            <a:ext cx="6629400" cy="4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DQN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Experience replay buffer</a:t>
            </a:r>
          </a:p>
          <a:p>
            <a:pPr lvl="1"/>
            <a:r>
              <a:rPr lang="en-US" dirty="0"/>
              <a:t>Records transitions.</a:t>
            </a:r>
          </a:p>
          <a:p>
            <a:pPr lvl="1"/>
            <a:r>
              <a:rPr lang="en-US" dirty="0"/>
              <a:t>Randomly sampled mini-batches remove time correlation.</a:t>
            </a:r>
          </a:p>
          <a:p>
            <a:pPr lvl="1"/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Target network</a:t>
            </a:r>
          </a:p>
          <a:p>
            <a:pPr lvl="1"/>
            <a:r>
              <a:rPr lang="en-US" dirty="0"/>
              <a:t>Identical but separate Q-network.</a:t>
            </a:r>
          </a:p>
          <a:p>
            <a:pPr lvl="1"/>
            <a:r>
              <a:rPr lang="en-US" dirty="0"/>
              <a:t>Time delay between Q-network weight updates and policy change reduces policy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Motivation –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r>
              <a:rPr lang="en-US" dirty="0"/>
              <a:t>Fully autonomous robots.</a:t>
            </a:r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Model-free, on-policy algorithm.</a:t>
            </a:r>
          </a:p>
          <a:p>
            <a:r>
              <a:rPr lang="en-US" dirty="0"/>
              <a:t>Find optimal policy directly without value or Q-function.</a:t>
            </a:r>
          </a:p>
          <a:p>
            <a:r>
              <a:rPr lang="en-US" dirty="0"/>
              <a:t>Policy produces continuous actions!</a:t>
            </a:r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345447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current state.</a:t>
            </a:r>
          </a:p>
          <a:p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r>
              <a:rPr lang="en-US" dirty="0"/>
              <a:t>Record the reward.</a:t>
            </a:r>
          </a:p>
          <a:p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off-policy, actor-critic strategy derived by </a:t>
            </a:r>
            <a:r>
              <a:rPr lang="en-US" dirty="0" err="1"/>
              <a:t>Lillicrap</a:t>
            </a:r>
            <a:r>
              <a:rPr lang="en-US" dirty="0"/>
              <a:t> et al.</a:t>
            </a:r>
          </a:p>
          <a:p>
            <a:r>
              <a:rPr lang="en-US" dirty="0"/>
              <a:t>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and critic represented by ANNs</a:t>
            </a:r>
          </a:p>
          <a:p>
            <a:r>
              <a:rPr lang="en-US" dirty="0"/>
              <a:t>Experience replay</a:t>
            </a:r>
          </a:p>
          <a:p>
            <a:r>
              <a:rPr lang="en-US" dirty="0"/>
              <a:t>Target networks for actor and critic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120A-B51C-43BC-A775-89071A7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E0B6-DAA4-4051-B7B9-4D71359C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activation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Derivative of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 for positive inputs </a:t>
            </a:r>
          </a:p>
          <a:p>
            <a:pPr lvl="1"/>
            <a:r>
              <a:rPr lang="en-US" dirty="0"/>
              <a:t>0 otherwise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Greatly speeds up forward and backward passes of network.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22E6-892F-4567-B69E-8808AAD2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D6FA1-02B0-452B-8BB0-A599C8A5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08AED-05FD-4B4A-98D2-9DA78E22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B6335-8B60-4309-82E3-09B264EB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63" y="2065005"/>
            <a:ext cx="3231037" cy="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3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75BA-3A92-4990-895A-8D6364B0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A272A-43BE-400E-992A-BB5D26515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moment estimation (Adam) optimizer:</a:t>
            </a:r>
          </a:p>
          <a:p>
            <a:pPr lvl="1"/>
            <a:r>
              <a:rPr lang="en-US" dirty="0"/>
              <a:t>Parameter updates invariant to gradient scaling.</a:t>
            </a:r>
          </a:p>
          <a:p>
            <a:pPr lvl="1"/>
            <a:r>
              <a:rPr lang="en-US" dirty="0"/>
              <a:t>Step size annealing.</a:t>
            </a:r>
          </a:p>
          <a:p>
            <a:pPr lvl="1"/>
            <a:r>
              <a:rPr lang="en-US" dirty="0"/>
              <a:t>Bounded step size.</a:t>
            </a:r>
          </a:p>
          <a:p>
            <a:r>
              <a:rPr lang="en-US" dirty="0"/>
              <a:t>Loss function (single step):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B838-72CA-49CF-8B7C-3D544FD0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33780-611E-476C-B4AC-4C9EA8CB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983-498C-4CAE-91DB-A399D94B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DE69F-E84A-4192-85CA-F295612E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88" y="3406028"/>
            <a:ext cx="6707171" cy="5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5094-BE9F-4011-8BD8-27682AB1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Action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1B8D-5858-401D-AA1E-D23FC2508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of the critic output with respect to each input action.</a:t>
            </a:r>
          </a:p>
          <a:p>
            <a:endParaRPr lang="en-US" dirty="0"/>
          </a:p>
          <a:p>
            <a:r>
              <a:rPr lang="en-US" dirty="0"/>
              <a:t>Used for weighting the actor output gradient.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03161-7146-4249-8C80-0E090F39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DBA3-6267-4757-B85A-BF181198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3D848-86F8-445E-9597-E890D0DB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5859-B475-4F40-A692-DAC11F5C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2F9D6-7038-4D8E-B2D0-7A37AE2B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optimizer.</a:t>
            </a:r>
          </a:p>
          <a:p>
            <a:r>
              <a:rPr lang="en-US" dirty="0"/>
              <a:t>To update weights:</a:t>
            </a:r>
          </a:p>
          <a:p>
            <a:pPr lvl="1"/>
            <a:r>
              <a:rPr lang="en-US" dirty="0"/>
              <a:t>Calculate gradient of the network output with respect to network weights and biases.</a:t>
            </a:r>
          </a:p>
          <a:p>
            <a:pPr lvl="1"/>
            <a:r>
              <a:rPr lang="en-US" dirty="0"/>
              <a:t>Weight by action gradients from the critic network.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393C-B1B7-4D9A-883F-B03823B7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2B88C-602A-4C1D-BD8D-70C036FA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099A0-2BBF-4DD0-97C7-56D92068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08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EDA1-6BDB-43FA-9E99-327137DF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644DD-9E99-4E57-830D-6D5EA3A24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ActorNetwork</a:t>
            </a:r>
            <a:endParaRPr lang="en-US" dirty="0"/>
          </a:p>
          <a:p>
            <a:r>
              <a:rPr lang="en-US" dirty="0" err="1"/>
              <a:t>CriticNetwork</a:t>
            </a:r>
            <a:endParaRPr lang="en-US" dirty="0"/>
          </a:p>
          <a:p>
            <a:r>
              <a:rPr lang="en-US" dirty="0"/>
              <a:t>Robot</a:t>
            </a:r>
          </a:p>
          <a:p>
            <a:r>
              <a:rPr lang="en-US" dirty="0" err="1"/>
              <a:t>RobotSim</a:t>
            </a:r>
            <a:endParaRPr lang="en-US" dirty="0"/>
          </a:p>
          <a:p>
            <a:r>
              <a:rPr lang="en-US" dirty="0"/>
              <a:t>DDPG</a:t>
            </a:r>
          </a:p>
          <a:p>
            <a:r>
              <a:rPr lang="en-US" dirty="0" err="1"/>
              <a:t>OrnsteinUhlenbeckActionNoise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6D0F4-FFD0-4759-93D6-AA95FFE4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97C10-8BB0-4611-8D38-451A0BEA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91ECB-300C-45EB-ACCB-2F4608BA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75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117772-13F7-4B02-9CEE-2C8E6628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5D23C3-4281-4658-A3C3-A9AAA1E3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3" y="30699"/>
            <a:ext cx="4970992" cy="476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7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2CAE-63DD-4D25-BF87-AA8A113D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Actors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2CB5-3647-496B-BC84-838A1960B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separate DDPG networks for each orthogonal direction: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(dx/dt, </a:t>
            </a:r>
            <a:r>
              <a:rPr lang="en-US" dirty="0" err="1"/>
              <a:t>dy</a:t>
            </a:r>
            <a:r>
              <a:rPr lang="en-US" dirty="0"/>
              <a:t>/dt, d</a:t>
            </a:r>
            <a:r>
              <a:rPr lang="el-GR" dirty="0"/>
              <a:t>θ</a:t>
            </a:r>
            <a:r>
              <a:rPr lang="en-US" dirty="0"/>
              <a:t>/dt)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2E9F3-3F86-4867-BE37-D1D872FE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6760F-DF90-4D9D-A7EB-C5D3DAEC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2D528-BD90-441F-AEE7-F848A8C5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5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r>
              <a:rPr lang="en-US" dirty="0"/>
              <a:t>394 individual parts, many 3D-printed.</a:t>
            </a:r>
          </a:p>
          <a:p>
            <a:r>
              <a:rPr lang="en-US" dirty="0"/>
              <a:t>Custom PCB for connecting electronics to microcontroller.</a:t>
            </a:r>
          </a:p>
          <a:p>
            <a:r>
              <a:rPr lang="en-US" dirty="0"/>
              <a:t>STM32F446RE MCU.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0.001</a:t>
            </a:r>
          </a:p>
          <a:p>
            <a:r>
              <a:rPr lang="en-US" dirty="0"/>
              <a:t>Mini-batch size: 64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3AD6-0AEB-4DCD-BBA5-0EBFEB88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2B3A-240A-4DF8-94FB-18AF21C3E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  <a:p>
            <a:endParaRPr lang="en-US" dirty="0"/>
          </a:p>
          <a:p>
            <a:r>
              <a:rPr lang="en-US" dirty="0"/>
              <a:t>Reduced learning rate to avoid learning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8DF6B-5693-4278-84CC-7E033197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808C6-5B13-41A9-9217-91DCB4A1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D1475-ECCA-4838-8DAC-C0DA19CC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84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0.0001</a:t>
            </a:r>
          </a:p>
          <a:p>
            <a:r>
              <a:rPr lang="en-US" dirty="0"/>
              <a:t>Mini-batch size: 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51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1FA0A-71B6-4BDA-9511-F7DB489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14" y="4867"/>
            <a:ext cx="4540486" cy="238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8ED16-830A-4535-9EA2-39B9F6B2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85029"/>
            <a:ext cx="4572000" cy="236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A3FF1-EB99-4E8C-BE70-1A64EBE7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3829"/>
            <a:ext cx="4603514" cy="24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420533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No overshoot.</a:t>
            </a:r>
          </a:p>
          <a:p>
            <a:r>
              <a:rPr lang="en-US" dirty="0"/>
              <a:t>Oscillatory action behavior.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BFF7F-66ED-46A0-A9DC-5DE9FD4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696" y="347132"/>
            <a:ext cx="5459304" cy="44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693B8-95C5-4964-9298-F180DA90A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63"/>
            <a:ext cx="4441371" cy="3478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681F4D-F0F4-4F9F-851E-535FD5D1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8" y="1186763"/>
            <a:ext cx="4441371" cy="34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AD30E4-490E-464F-850E-54783E9A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560"/>
            <a:ext cx="4496586" cy="349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B55940-1012-4A17-B08E-A29AC3D2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24" y="1240366"/>
            <a:ext cx="4553676" cy="35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30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4428067" cy="29967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A4CB1-278F-40B2-821A-367EB32C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88" y="23916"/>
            <a:ext cx="3855946" cy="47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spaces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2372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71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479"/>
            <a:ext cx="4572000" cy="249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C9EB0-91F2-4AC4-BD25-27FE752D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8134"/>
            <a:ext cx="4571999" cy="23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07F99-37C8-4D3F-9071-0F5472EA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" y="1225838"/>
            <a:ext cx="4492366" cy="352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123C1-BE77-49A7-8DD9-02FBA439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13" y="1225838"/>
            <a:ext cx="4398887" cy="3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3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1C0DF-7F18-43E8-B662-FEA5467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281"/>
            <a:ext cx="4419222" cy="3556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B2723-D851-4242-B9E7-A9DC2767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60" y="1165031"/>
            <a:ext cx="4504064" cy="35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3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1044"/>
            <a:ext cx="4572000" cy="2443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9D6A6-D463-4BF9-8699-664C257C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761044"/>
            <a:ext cx="4572001" cy="23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5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11FFA-1131-448E-8738-19B7F387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68" y="30699"/>
            <a:ext cx="3937000" cy="4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6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4C913687-D0D1-4CB0-8EE4-126E12A4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70" y="0"/>
            <a:ext cx="4028239" cy="47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2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3109</Words>
  <Application>Microsoft Office PowerPoint</Application>
  <PresentationFormat>On-screen Show (16:9)</PresentationFormat>
  <Paragraphs>559</Paragraphs>
  <Slides>62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Palatino</vt:lpstr>
      <vt:lpstr>Times New Roman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Q-Learning</vt:lpstr>
      <vt:lpstr>Tabular Q Methods</vt:lpstr>
      <vt:lpstr>Q-Learning Issues</vt:lpstr>
      <vt:lpstr>RL Algorithms</vt:lpstr>
      <vt:lpstr>Deep Q-Network (DQN)</vt:lpstr>
      <vt:lpstr>DQN ANN</vt:lpstr>
      <vt:lpstr>Two Critical DQN Learnings</vt:lpstr>
      <vt:lpstr>RL Algorithms</vt:lpstr>
      <vt:lpstr>Stochastic Policy Gradient Method (PG)</vt:lpstr>
      <vt:lpstr>Stochastic PG Premise</vt:lpstr>
      <vt:lpstr>Outline</vt:lpstr>
      <vt:lpstr>Deep Deterministic Policy Gradient Method (DDPG)</vt:lpstr>
      <vt:lpstr>DDPG Key Features</vt:lpstr>
      <vt:lpstr>Critic Network Structure</vt:lpstr>
      <vt:lpstr>ReLU</vt:lpstr>
      <vt:lpstr>Critic Network Details</vt:lpstr>
      <vt:lpstr>Critic Network Action Gradients</vt:lpstr>
      <vt:lpstr>Actor Network Structure</vt:lpstr>
      <vt:lpstr>Actor Network Details</vt:lpstr>
      <vt:lpstr>Target Networks</vt:lpstr>
      <vt:lpstr>Outline</vt:lpstr>
      <vt:lpstr>Implementation</vt:lpstr>
      <vt:lpstr>Classes</vt:lpstr>
      <vt:lpstr>DDPG Flowchart</vt:lpstr>
      <vt:lpstr>Simulation</vt:lpstr>
      <vt:lpstr>Reward Assignment</vt:lpstr>
      <vt:lpstr>Three Actors Variant</vt:lpstr>
      <vt:lpstr>Three Actor Variant Training Parameters</vt:lpstr>
      <vt:lpstr>Single Actor Variant</vt:lpstr>
      <vt:lpstr>Single Actor Variant Training Parameters</vt:lpstr>
      <vt:lpstr>Outline</vt:lpstr>
      <vt:lpstr>X Translation</vt:lpstr>
      <vt:lpstr>X Translation Response</vt:lpstr>
      <vt:lpstr>X Translation Actor Progress</vt:lpstr>
      <vt:lpstr>X Translation Critic Progress</vt:lpstr>
      <vt:lpstr>Y Translation</vt:lpstr>
      <vt:lpstr>Y Translation Response</vt:lpstr>
      <vt:lpstr>Y Translation Actor Progress</vt:lpstr>
      <vt:lpstr>Y Translation Critic Progress</vt:lpstr>
      <vt:lpstr>Rotation Network</vt:lpstr>
      <vt:lpstr>Rotation Network Response</vt:lpstr>
      <vt:lpstr>Rotation Actor Progress</vt:lpstr>
      <vt:lpstr>Rotation Critic Progress</vt:lpstr>
      <vt:lpstr>Full Control Network Results</vt:lpstr>
      <vt:lpstr>Full Control Network Test Reward Close-Up</vt:lpstr>
      <vt:lpstr>Full Control Network Response</vt:lpstr>
      <vt:lpstr>Full Control Network Response</vt:lpstr>
      <vt:lpstr>Outline</vt:lpstr>
      <vt:lpstr>Conclusion</vt:lpstr>
      <vt:lpstr>Future Work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239</cp:revision>
  <dcterms:created xsi:type="dcterms:W3CDTF">2015-10-26T20:42:37Z</dcterms:created>
  <dcterms:modified xsi:type="dcterms:W3CDTF">2018-06-07T09:33:57Z</dcterms:modified>
</cp:coreProperties>
</file>